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2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1" r:id="rId3"/>
    <p:sldId id="272" r:id="rId4"/>
    <p:sldId id="273" r:id="rId5"/>
    <p:sldId id="274" r:id="rId6"/>
    <p:sldId id="258" r:id="rId7"/>
    <p:sldId id="261" r:id="rId8"/>
    <p:sldId id="259" r:id="rId9"/>
    <p:sldId id="260" r:id="rId10"/>
    <p:sldId id="264" r:id="rId11"/>
    <p:sldId id="265" r:id="rId12"/>
    <p:sldId id="266" r:id="rId13"/>
    <p:sldId id="263" r:id="rId14"/>
    <p:sldId id="270" r:id="rId15"/>
    <p:sldId id="269" r:id="rId16"/>
    <p:sldId id="268" r:id="rId17"/>
    <p:sldId id="267" r:id="rId1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02" y="-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DCBD4-668B-4CDF-8ABB-CA6FCDC17A8B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AD3C6E-E1DB-4EF5-AD39-F275B77242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3811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3A7564-5E3E-1547-A814-C4E3D000D7FE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4DC219-728E-CF4E-9347-C2B9DEED23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933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4DC219-728E-CF4E-9347-C2B9DEED23D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CF88-AA39-CF48-BB57-1FBE6D9B13A2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CF88-AA39-CF48-BB57-1FBE6D9B13A2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8F141-2FE0-C24B-8CAA-46BB4E7B51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CF88-AA39-CF48-BB57-1FBE6D9B13A2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8F141-2FE0-C24B-8CAA-46BB4E7B51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8541A70-58E2-42A3-BD86-9727E295CAFB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CF88-AA39-CF48-BB57-1FBE6D9B13A2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8F141-2FE0-C24B-8CAA-46BB4E7B51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CF88-AA39-CF48-BB57-1FBE6D9B13A2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8F141-2FE0-C24B-8CAA-46BB4E7B51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CF88-AA39-CF48-BB57-1FBE6D9B13A2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8F141-2FE0-C24B-8CAA-46BB4E7B51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CF88-AA39-CF48-BB57-1FBE6D9B13A2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8F141-2FE0-C24B-8CAA-46BB4E7B51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CF88-AA39-CF48-BB57-1FBE6D9B13A2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8F141-2FE0-C24B-8CAA-46BB4E7B51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CF88-AA39-CF48-BB57-1FBE6D9B13A2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8F141-2FE0-C24B-8CAA-46BB4E7B51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CF88-AA39-CF48-BB57-1FBE6D9B13A2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7CF88-AA39-CF48-BB57-1FBE6D9B13A2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8F141-2FE0-C24B-8CAA-46BB4E7B51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4A67CF88-AA39-CF48-BB57-1FBE6D9B13A2}" type="datetimeFigureOut">
              <a:rPr lang="en-US" smtClean="0"/>
              <a:pPr/>
              <a:t>9/26/2013</a:t>
            </a:fld>
            <a:endParaRPr lang="en-US" dirty="0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</a:lstStyle>
          <a:p>
            <a:fld id="{D008F141-2FE0-C24B-8CAA-46BB4E7B51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ymoABAVm3Rc" TargetMode="External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wnK1Kv3XkZI" TargetMode="External"/><Relationship Id="rId2" Type="http://schemas.openxmlformats.org/officeDocument/2006/relationships/hyperlink" Target="http://www.youtube.com/watch?v=tR4QrtN0r7c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JsMDthjr8L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E-u5j_Us8uI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S5kKlR5Mqgo" TargetMode="External"/><Relationship Id="rId2" Type="http://schemas.openxmlformats.org/officeDocument/2006/relationships/hyperlink" Target="http://www.youtube.com/watch?v=crYNIlcUOi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youtube.com/watch?v=XjZ60fcIPBg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youtube.com/watch?v=9Tcnn7Yyp6k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708" y="968189"/>
            <a:ext cx="7799386" cy="1237130"/>
          </a:xfrm>
        </p:spPr>
        <p:txBody>
          <a:bodyPr>
            <a:normAutofit fontScale="90000"/>
          </a:bodyPr>
          <a:lstStyle/>
          <a:p>
            <a:r>
              <a:rPr lang="en-US" sz="5400" dirty="0" smtClean="0"/>
              <a:t>Lipids/Fats</a:t>
            </a:r>
            <a:br>
              <a:rPr lang="en-US" sz="5400" dirty="0" smtClean="0"/>
            </a:br>
            <a:r>
              <a:rPr lang="en-US" sz="2200" dirty="0" smtClean="0"/>
              <a:t>Chapter 16</a:t>
            </a:r>
            <a:endParaRPr lang="en-US" sz="2200" dirty="0"/>
          </a:p>
        </p:txBody>
      </p:sp>
      <p:pic>
        <p:nvPicPr>
          <p:cNvPr id="10" name="Picture 9" descr="imgres-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8726" y="3679190"/>
            <a:ext cx="2895600" cy="2400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526351"/>
          </a:xfrm>
        </p:spPr>
        <p:txBody>
          <a:bodyPr/>
          <a:lstStyle/>
          <a:p>
            <a:r>
              <a:rPr lang="en-US" dirty="0" smtClean="0"/>
              <a:t>Saturated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76" y="4274800"/>
            <a:ext cx="7772400" cy="21260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smtClean="0"/>
              <a:t>Fat found in animal products and coconut oil</a:t>
            </a:r>
          </a:p>
          <a:p>
            <a:pPr algn="l"/>
            <a:endParaRPr lang="en-US" dirty="0" smtClean="0"/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Beef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Lamb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Pork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Butter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Cheese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Cream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/>
              <a:t>All Whole milk dairy products</a:t>
            </a:r>
            <a:endParaRPr lang="en-US" dirty="0"/>
          </a:p>
        </p:txBody>
      </p:sp>
      <p:pic>
        <p:nvPicPr>
          <p:cNvPr id="6" name="Picture 5" descr="beef-porterhous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376" y="565150"/>
            <a:ext cx="4112694" cy="3709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22376" y="2051903"/>
            <a:ext cx="7772400" cy="124579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Trans Fat &amp; Hydrogenated Fats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76" y="3685031"/>
            <a:ext cx="7772400" cy="3172969"/>
          </a:xfrm>
        </p:spPr>
        <p:txBody>
          <a:bodyPr>
            <a:norm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/>
              <a:t>Created when processed to extend the shelf life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/>
              <a:t>Stick margarine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/>
              <a:t>Vegetable shortening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/>
              <a:t>Commercially fried foods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Wingdings" charset="2"/>
              <a:buChar char="§"/>
            </a:pPr>
            <a:r>
              <a:rPr lang="en-US" sz="2400" dirty="0" smtClean="0"/>
              <a:t>Packaged baked goods</a:t>
            </a:r>
            <a:endParaRPr lang="en-US" sz="2400" dirty="0"/>
          </a:p>
        </p:txBody>
      </p:sp>
      <p:pic>
        <p:nvPicPr>
          <p:cNvPr id="7" name="Picture 6" descr="boter_margari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4776" y="4510016"/>
            <a:ext cx="2540000" cy="18542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91590" y="724376"/>
            <a:ext cx="66179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The Truth About Hydrogenated Oils &amp; Trans Fats</a:t>
            </a:r>
          </a:p>
          <a:p>
            <a:r>
              <a:rPr lang="en-US" u="sng" dirty="0">
                <a:hlinkClick r:id="rId3"/>
              </a:rPr>
              <a:t>http://www.youtube.com/watch?v=ymoABAVm3Rc</a:t>
            </a:r>
            <a:endParaRPr lang="en-US" dirty="0"/>
          </a:p>
          <a:p>
            <a:r>
              <a:rPr lang="en-US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 Fat foods</a:t>
            </a:r>
            <a:endParaRPr lang="en-US" dirty="0"/>
          </a:p>
        </p:txBody>
      </p:sp>
      <p:pic>
        <p:nvPicPr>
          <p:cNvPr id="4" name="Content Placeholder 3" descr="trans-fat-sources.gif"/>
          <p:cNvPicPr>
            <a:picLocks noGrp="1" noChangeAspect="1"/>
          </p:cNvPicPr>
          <p:nvPr>
            <p:ph idx="1"/>
          </p:nvPr>
        </p:nvPicPr>
        <p:blipFill>
          <a:blip r:embed="rId2"/>
          <a:srcRect l="-14348" r="-14348"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22376" y="1820205"/>
            <a:ext cx="7772400" cy="1711665"/>
          </a:xfrm>
        </p:spPr>
        <p:txBody>
          <a:bodyPr/>
          <a:lstStyle/>
          <a:p>
            <a:r>
              <a:rPr lang="en-US" dirty="0" smtClean="0"/>
              <a:t>Cholesterol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76" y="3685031"/>
            <a:ext cx="7772400" cy="2743065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A fat-like material that can be good or bad for us depending on what we eat.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Two Types </a:t>
            </a:r>
          </a:p>
          <a:p>
            <a:pPr algn="l"/>
            <a:r>
              <a:rPr lang="en-US" dirty="0" smtClean="0"/>
              <a:t>HDL – Healthy Fats, fats that come from plants</a:t>
            </a:r>
          </a:p>
          <a:p>
            <a:pPr algn="l"/>
            <a:r>
              <a:rPr lang="en-US" dirty="0" smtClean="0"/>
              <a:t>LDL – Lousy Fats, fats that come from animals</a:t>
            </a:r>
          </a:p>
          <a:p>
            <a:pPr algn="l"/>
            <a:endParaRPr lang="en-US" dirty="0" smtClean="0"/>
          </a:p>
        </p:txBody>
      </p:sp>
      <p:sp>
        <p:nvSpPr>
          <p:cNvPr id="2" name="Rectangle 1"/>
          <p:cNvSpPr/>
          <p:nvPr/>
        </p:nvSpPr>
        <p:spPr>
          <a:xfrm>
            <a:off x="548640" y="1111836"/>
            <a:ext cx="736092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dirty="0"/>
              <a:t>What-Is-Cholesterol.mov (2:25)</a:t>
            </a:r>
          </a:p>
          <a:p>
            <a:r>
              <a:rPr lang="en-US" u="sng" dirty="0">
                <a:hlinkClick r:id="rId2"/>
              </a:rPr>
              <a:t>http://www.youtube.com/watch?v=tR4QrtN0r7c</a:t>
            </a:r>
            <a:r>
              <a:rPr lang="en-US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548640" y="465505"/>
            <a:ext cx="77495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Understanding Cholesterol (Cholesterol #1</a:t>
            </a:r>
            <a:r>
              <a:rPr lang="en-US" dirty="0" smtClean="0"/>
              <a:t>) (2:45)</a:t>
            </a:r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www.youtube.com/watch?v=wnK1Kv3XkZI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Palatino Linotype" pitchFamily="18" charset="0"/>
              </a:rPr>
              <a:t>Recommended Daily Amount (RDA)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2169042"/>
            <a:ext cx="6705600" cy="3622158"/>
          </a:xfrm>
        </p:spPr>
        <p:txBody>
          <a:bodyPr/>
          <a:lstStyle/>
          <a:p>
            <a:r>
              <a:rPr lang="en-US" sz="2800" dirty="0">
                <a:latin typeface="Palatino Linotype" pitchFamily="18" charset="0"/>
              </a:rPr>
              <a:t>Limit fat intake to 30% of daily caloric intake</a:t>
            </a:r>
          </a:p>
          <a:p>
            <a:pPr lvl="1"/>
            <a:r>
              <a:rPr lang="en-US" sz="2400" dirty="0">
                <a:latin typeface="Palatino Linotype" pitchFamily="18" charset="0"/>
              </a:rPr>
              <a:t>Only 10% of those fats should be saturated</a:t>
            </a:r>
          </a:p>
          <a:p>
            <a:pPr lvl="2"/>
            <a:r>
              <a:rPr lang="en-US" sz="2000" dirty="0">
                <a:latin typeface="Palatino Linotype" pitchFamily="18" charset="0"/>
              </a:rPr>
              <a:t>Example: in a day with 2000 calories consumed, only 65 grams of fat should be eaten, with 20 grams or less of saturated fat</a:t>
            </a:r>
          </a:p>
          <a:p>
            <a:pPr lvl="3"/>
            <a:r>
              <a:rPr lang="en-US" sz="1800" dirty="0">
                <a:latin typeface="Palatino Linotype" pitchFamily="18" charset="0"/>
              </a:rPr>
              <a:t>Will depend on caloric intake each 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alatino Linotype" pitchFamily="18" charset="0"/>
              </a:rPr>
              <a:t>Fat Deficiencies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95400" y="2133600"/>
            <a:ext cx="6629400" cy="2514600"/>
          </a:xfrm>
        </p:spPr>
        <p:txBody>
          <a:bodyPr/>
          <a:lstStyle/>
          <a:p>
            <a:r>
              <a:rPr lang="en-US" sz="2800" dirty="0"/>
              <a:t>Deprived of vital nutrients</a:t>
            </a:r>
          </a:p>
          <a:p>
            <a:pPr lvl="1"/>
            <a:r>
              <a:rPr lang="en-US" sz="2400" dirty="0"/>
              <a:t>Nutrient imbalances which can lead to ill health</a:t>
            </a:r>
          </a:p>
          <a:p>
            <a:pPr lvl="1"/>
            <a:r>
              <a:rPr lang="en-US" sz="2400" dirty="0"/>
              <a:t>Digestion and absorption of vitamins and nutrients, such as calcium, will be affected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Palatino Linotype" pitchFamily="18" charset="0"/>
              </a:rPr>
              <a:t>Fat Excess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800" dirty="0" smtClean="0">
                <a:latin typeface="Palatino Linotype" pitchFamily="18" charset="0"/>
              </a:rPr>
              <a:t>Too Much Fat can </a:t>
            </a:r>
            <a:r>
              <a:rPr lang="en-US" sz="2800" dirty="0">
                <a:latin typeface="Palatino Linotype" pitchFamily="18" charset="0"/>
              </a:rPr>
              <a:t>lead to:</a:t>
            </a:r>
          </a:p>
          <a:p>
            <a:pPr lvl="1"/>
            <a:r>
              <a:rPr lang="en-US" sz="2400" dirty="0">
                <a:latin typeface="Palatino Linotype" pitchFamily="18" charset="0"/>
              </a:rPr>
              <a:t>Heart disease/attacks</a:t>
            </a:r>
          </a:p>
          <a:p>
            <a:pPr lvl="1"/>
            <a:r>
              <a:rPr lang="en-US" sz="2400" dirty="0">
                <a:latin typeface="Palatino Linotype" pitchFamily="18" charset="0"/>
              </a:rPr>
              <a:t>Obesity</a:t>
            </a:r>
          </a:p>
          <a:p>
            <a:pPr lvl="1"/>
            <a:r>
              <a:rPr lang="en-US" sz="2400" dirty="0">
                <a:latin typeface="Palatino Linotype" pitchFamily="18" charset="0"/>
              </a:rPr>
              <a:t>Diabetes</a:t>
            </a:r>
          </a:p>
          <a:p>
            <a:pPr lvl="1"/>
            <a:r>
              <a:rPr lang="en-US" sz="2400" dirty="0">
                <a:latin typeface="Palatino Linotype" pitchFamily="18" charset="0"/>
              </a:rPr>
              <a:t>Immune dysfunction</a:t>
            </a:r>
          </a:p>
          <a:p>
            <a:pPr lvl="1"/>
            <a:r>
              <a:rPr lang="en-US" sz="2400" dirty="0">
                <a:latin typeface="Palatino Linotype" pitchFamily="18" charset="0"/>
              </a:rPr>
              <a:t>Cancer</a:t>
            </a:r>
          </a:p>
          <a:p>
            <a:pPr lvl="1"/>
            <a:r>
              <a:rPr lang="en-US" sz="2400" dirty="0">
                <a:latin typeface="Palatino Linotype" pitchFamily="18" charset="0"/>
              </a:rPr>
              <a:t>Poor cholesterol</a:t>
            </a:r>
          </a:p>
        </p:txBody>
      </p:sp>
      <p:sp>
        <p:nvSpPr>
          <p:cNvPr id="6159" name="Rectangle 15"/>
          <p:cNvSpPr>
            <a:spLocks noChangeArrowheads="1"/>
          </p:cNvSpPr>
          <p:nvPr/>
        </p:nvSpPr>
        <p:spPr bwMode="auto">
          <a:xfrm>
            <a:off x="981075" y="525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 dirty="0"/>
          </a:p>
        </p:txBody>
      </p:sp>
      <p:pic>
        <p:nvPicPr>
          <p:cNvPr id="6161" name="Picture 17" descr="fat man food cartoo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1981200"/>
            <a:ext cx="3057525" cy="40767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Fat Facts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Fat that is solid at room temperature is bad for you.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Fat that is liquid at room temperature is good for you.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94369"/>
            <a:ext cx="8183880" cy="1218049"/>
          </a:xfrm>
        </p:spPr>
        <p:txBody>
          <a:bodyPr/>
          <a:lstStyle/>
          <a:p>
            <a:r>
              <a:rPr lang="en-US" dirty="0" smtClean="0"/>
              <a:t>What are Lipids?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552074"/>
            <a:ext cx="8183880" cy="427900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Lipids are a family of chemical compounds that are a main component in every living cell. They include the following three categories:</a:t>
            </a:r>
          </a:p>
          <a:p>
            <a:endParaRPr lang="en-US" sz="2400" dirty="0" smtClean="0"/>
          </a:p>
          <a:p>
            <a:pPr lvl="1"/>
            <a:r>
              <a:rPr lang="en-US" b="1" dirty="0" smtClean="0"/>
              <a:t>Triglycerides</a:t>
            </a:r>
            <a:r>
              <a:rPr lang="en-US" dirty="0" smtClean="0"/>
              <a:t> – they include all fats and oils people typically eat.</a:t>
            </a:r>
          </a:p>
          <a:p>
            <a:pPr lvl="1"/>
            <a:r>
              <a:rPr lang="en-US" b="1" dirty="0" smtClean="0"/>
              <a:t>Sterols</a:t>
            </a:r>
            <a:r>
              <a:rPr lang="en-US" dirty="0" smtClean="0"/>
              <a:t> – include bile, certain hormones and the most commonly known sterol </a:t>
            </a:r>
            <a:r>
              <a:rPr lang="en-US" b="1" i="1" dirty="0" smtClean="0"/>
              <a:t>cholesterol</a:t>
            </a:r>
            <a:r>
              <a:rPr lang="en-US" dirty="0" smtClean="0"/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5065294" y="697803"/>
            <a:ext cx="441558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 </a:t>
            </a:r>
          </a:p>
          <a:p>
            <a:r>
              <a:rPr lang="en-US" sz="1000" dirty="0"/>
              <a:t>What are Lipids and Triglycerides? (1:54)</a:t>
            </a:r>
          </a:p>
          <a:p>
            <a:r>
              <a:rPr lang="en-US" sz="1000" u="sng" dirty="0">
                <a:hlinkClick r:id="rId2"/>
              </a:rPr>
              <a:t>http://www.youtube.com/watch?v=JsMDthjr8Lo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72118"/>
            <a:ext cx="8183880" cy="958888"/>
          </a:xfrm>
        </p:spPr>
        <p:txBody>
          <a:bodyPr/>
          <a:lstStyle/>
          <a:p>
            <a:r>
              <a:rPr lang="en-US" dirty="0" smtClean="0"/>
              <a:t>Triglycerides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31006"/>
            <a:ext cx="8183880" cy="4146547"/>
          </a:xfrm>
        </p:spPr>
        <p:txBody>
          <a:bodyPr>
            <a:norm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</a:pPr>
            <a:r>
              <a:rPr lang="en-US" dirty="0"/>
              <a:t>Absorbs vitamins A,D,E</a:t>
            </a:r>
            <a:r>
              <a:rPr lang="en-US" dirty="0" smtClean="0"/>
              <a:t>,&amp;K </a:t>
            </a:r>
            <a:r>
              <a:rPr lang="en-US" dirty="0"/>
              <a:t>and transports them to our organs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</a:pPr>
            <a:r>
              <a:rPr lang="en-US" dirty="0"/>
              <a:t>Keeps skin, hair &amp; nails looking healthy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</a:pPr>
            <a:r>
              <a:rPr lang="en-US" dirty="0"/>
              <a:t>Cushions vital organs and bones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FFFF00"/>
              </a:buClr>
            </a:pPr>
            <a:r>
              <a:rPr lang="en-US" dirty="0"/>
              <a:t>Serves as energy for the </a:t>
            </a:r>
            <a:r>
              <a:rPr lang="en-US" dirty="0" smtClean="0"/>
              <a:t>body when needed</a:t>
            </a:r>
          </a:p>
          <a:p>
            <a:r>
              <a:rPr lang="en-US" dirty="0" smtClean="0"/>
              <a:t>Stored </a:t>
            </a:r>
            <a:r>
              <a:rPr lang="en-US" dirty="0"/>
              <a:t>in </a:t>
            </a:r>
            <a:r>
              <a:rPr lang="en-US" b="1" dirty="0"/>
              <a:t>adipose</a:t>
            </a:r>
            <a:r>
              <a:rPr lang="en-US" dirty="0"/>
              <a:t> tissue, pockets of fat stored in a thin layer under your </a:t>
            </a:r>
            <a:r>
              <a:rPr lang="en-US" dirty="0" smtClean="0"/>
              <a:t>skin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images-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9000" y="5377554"/>
            <a:ext cx="3987800" cy="175631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267685" y="5855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What are Triglycerides? (Part 1 of 2) | </a:t>
            </a:r>
            <a:r>
              <a:rPr lang="en-US" sz="1200" dirty="0" err="1"/>
              <a:t>HealthiNation</a:t>
            </a:r>
            <a:r>
              <a:rPr lang="en-US" sz="1200" dirty="0"/>
              <a:t> (3:23)</a:t>
            </a:r>
          </a:p>
          <a:p>
            <a:r>
              <a:rPr lang="en-US" sz="1200" u="sng" dirty="0">
                <a:hlinkClick r:id="rId3"/>
              </a:rPr>
              <a:t>http://www.youtube.com/watch?v=E-u5j_Us8uI</a:t>
            </a:r>
            <a:r>
              <a:rPr lang="en-US" sz="12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72118"/>
            <a:ext cx="8183880" cy="803394"/>
          </a:xfrm>
        </p:spPr>
        <p:txBody>
          <a:bodyPr/>
          <a:lstStyle/>
          <a:p>
            <a:r>
              <a:rPr lang="en-US" dirty="0" smtClean="0"/>
              <a:t>Structure of Triglycerides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308754"/>
            <a:ext cx="8183880" cy="34095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Composed of carbon, hydrogen and oxygen. </a:t>
            </a:r>
          </a:p>
          <a:p>
            <a:r>
              <a:rPr lang="en-US" dirty="0" smtClean="0"/>
              <a:t>Fatty Acids are organic acids found in triglycerides</a:t>
            </a:r>
          </a:p>
          <a:p>
            <a:r>
              <a:rPr lang="en-US" dirty="0" smtClean="0"/>
              <a:t>Our body makes all but two fatty acids which are </a:t>
            </a:r>
            <a:r>
              <a:rPr lang="en-US" b="1" dirty="0" err="1" smtClean="0"/>
              <a:t>linoleic</a:t>
            </a:r>
            <a:r>
              <a:rPr lang="en-US" dirty="0" smtClean="0"/>
              <a:t> and </a:t>
            </a:r>
            <a:r>
              <a:rPr lang="en-US" b="1" dirty="0" err="1" smtClean="0"/>
              <a:t>linolenic</a:t>
            </a:r>
            <a:r>
              <a:rPr lang="en-US" dirty="0" smtClean="0"/>
              <a:t> both are needed for normal growth and development. </a:t>
            </a:r>
          </a:p>
          <a:p>
            <a:r>
              <a:rPr lang="en-US" b="1" dirty="0" err="1" smtClean="0"/>
              <a:t>Linoleic</a:t>
            </a:r>
            <a:r>
              <a:rPr lang="en-US" b="1" dirty="0" smtClean="0"/>
              <a:t> </a:t>
            </a:r>
            <a:r>
              <a:rPr lang="en-US" dirty="0" smtClean="0"/>
              <a:t>and </a:t>
            </a:r>
            <a:r>
              <a:rPr lang="en-US" b="1" dirty="0" err="1" smtClean="0"/>
              <a:t>linolenic</a:t>
            </a:r>
            <a:r>
              <a:rPr lang="en-US" dirty="0" smtClean="0"/>
              <a:t> can be obtained from vegetables, grains, nuts, seeds and soybeans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33244"/>
            <a:ext cx="8183880" cy="855226"/>
          </a:xfrm>
        </p:spPr>
        <p:txBody>
          <a:bodyPr/>
          <a:lstStyle/>
          <a:p>
            <a:r>
              <a:rPr lang="en-US" dirty="0" smtClean="0"/>
              <a:t>Saturated and Unsaturated Fat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088470"/>
            <a:ext cx="8183880" cy="1174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/>
              <a:t>How to Understand the Difference between Saturated and Unsaturated Fats (2:10)</a:t>
            </a:r>
          </a:p>
          <a:p>
            <a:pPr marL="0" indent="0">
              <a:buNone/>
            </a:pPr>
            <a:r>
              <a:rPr lang="en-US" sz="1600" u="sng" dirty="0">
                <a:hlinkClick r:id="rId2"/>
              </a:rPr>
              <a:t>http://www.youtube.com/watch?v=crYNIlcUOiE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628483" y="2326382"/>
            <a:ext cx="7680960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Coconut Oil: The one saturated fat you should be </a:t>
            </a:r>
            <a:r>
              <a:rPr lang="en-US" sz="1600" dirty="0" smtClean="0"/>
              <a:t>eating (4:05)</a:t>
            </a:r>
          </a:p>
          <a:p>
            <a:r>
              <a:rPr lang="en-US" sz="1600" dirty="0">
                <a:hlinkClick r:id="rId3"/>
              </a:rPr>
              <a:t>http://</a:t>
            </a:r>
            <a:r>
              <a:rPr lang="en-US" sz="1600" dirty="0" smtClean="0">
                <a:hlinkClick r:id="rId3"/>
              </a:rPr>
              <a:t>www.youtube.com/watch?v=S5kKlR5Mqgo</a:t>
            </a:r>
            <a:endParaRPr lang="en-US" sz="1600" dirty="0" smtClean="0"/>
          </a:p>
          <a:p>
            <a:endParaRPr lang="en-US" dirty="0" smtClean="0"/>
          </a:p>
          <a:p>
            <a:r>
              <a:rPr lang="en-US" dirty="0"/>
              <a:t> </a:t>
            </a:r>
          </a:p>
        </p:txBody>
      </p:sp>
      <p:pic>
        <p:nvPicPr>
          <p:cNvPr id="1026" name="Picture 2" descr="C:\Users\dericsson\AppData\Local\Microsoft\Windows\Temporary Internet Files\Content.IE5\VB1OI8WQ\MC900441824[1]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452" y="4372767"/>
            <a:ext cx="1946275" cy="133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ericsson\AppData\Local\Microsoft\Windows\Temporary Internet Files\Content.IE5\30KHJHNI\MC900347091[1].wm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6915" y="3887525"/>
            <a:ext cx="1570939" cy="1818742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>
                <a:alpha val="6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ounded Rectangle 5"/>
          <p:cNvSpPr/>
          <p:nvPr/>
        </p:nvSpPr>
        <p:spPr>
          <a:xfrm>
            <a:off x="628483" y="3968364"/>
            <a:ext cx="1670969" cy="5192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976262" y="4009345"/>
            <a:ext cx="1670969" cy="519215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54241" y="4043305"/>
            <a:ext cx="13595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Saturated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976262" y="4091925"/>
            <a:ext cx="16709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Unsaturated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6526915" y="4528560"/>
            <a:ext cx="415306" cy="2683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864895" y="4528560"/>
            <a:ext cx="541421" cy="2683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560512"/>
          </a:xfrm>
        </p:spPr>
        <p:txBody>
          <a:bodyPr/>
          <a:lstStyle/>
          <a:p>
            <a:r>
              <a:rPr lang="en-US" dirty="0" smtClean="0"/>
              <a:t>Good Fats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93096" y="3688541"/>
            <a:ext cx="6350425" cy="2858008"/>
          </a:xfrm>
        </p:spPr>
        <p:txBody>
          <a:bodyPr>
            <a:normAutofit lnSpcReduction="10000"/>
          </a:bodyPr>
          <a:lstStyle/>
          <a:p>
            <a:pPr algn="l">
              <a:spcBef>
                <a:spcPts val="600"/>
              </a:spcBef>
              <a:buFont typeface="Wingdings" charset="2"/>
              <a:buChar char="u"/>
            </a:pPr>
            <a:r>
              <a:rPr lang="en-US" sz="3765" dirty="0" smtClean="0"/>
              <a:t>Monounsaturated </a:t>
            </a:r>
          </a:p>
          <a:p>
            <a:pPr lvl="1" algn="l">
              <a:spcBef>
                <a:spcPts val="0"/>
              </a:spcBef>
              <a:buFont typeface="Wingdings" charset="2"/>
              <a:buChar char="u"/>
            </a:pPr>
            <a:endParaRPr lang="en-US" sz="3765" dirty="0" smtClean="0"/>
          </a:p>
          <a:p>
            <a:pPr algn="l">
              <a:buFont typeface="Wingdings" charset="2"/>
              <a:buChar char="u"/>
            </a:pPr>
            <a:r>
              <a:rPr lang="en-US" sz="3765" dirty="0" smtClean="0"/>
              <a:t>Polyunsaturated </a:t>
            </a:r>
          </a:p>
          <a:p>
            <a:pPr algn="l"/>
            <a:endParaRPr lang="en-US" sz="3765" dirty="0" smtClean="0"/>
          </a:p>
          <a:p>
            <a:pPr algn="l">
              <a:buFont typeface="Wingdings" charset="2"/>
              <a:buChar char="u"/>
            </a:pPr>
            <a:r>
              <a:rPr lang="en-US" sz="3765" dirty="0" smtClean="0"/>
              <a:t>Omega 3 fatty acids</a:t>
            </a:r>
          </a:p>
          <a:p>
            <a:pPr marL="548640" lvl="1" algn="just">
              <a:spcBef>
                <a:spcPts val="600"/>
              </a:spcBef>
              <a:spcAft>
                <a:spcPts val="600"/>
              </a:spcAft>
              <a:buFont typeface="Wingdings" charset="2"/>
              <a:buChar char="u"/>
            </a:pPr>
            <a:endParaRPr lang="en-US" sz="3600" dirty="0" smtClean="0"/>
          </a:p>
          <a:p>
            <a:pPr marL="548640" lvl="1" algn="just">
              <a:spcBef>
                <a:spcPts val="600"/>
              </a:spcBef>
              <a:spcAft>
                <a:spcPts val="600"/>
              </a:spcAft>
              <a:buFont typeface="Wingdings" charset="2"/>
              <a:buChar char="u"/>
            </a:pPr>
            <a:endParaRPr lang="en-US" sz="3600" dirty="0" smtClean="0"/>
          </a:p>
        </p:txBody>
      </p:sp>
      <p:pic>
        <p:nvPicPr>
          <p:cNvPr id="8" name="Picture 7" descr="healthy fa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739" y="865258"/>
            <a:ext cx="1972121" cy="2515460"/>
          </a:xfrm>
          <a:prstGeom prst="rect">
            <a:avLst/>
          </a:prstGeom>
        </p:spPr>
      </p:pic>
      <p:pic>
        <p:nvPicPr>
          <p:cNvPr id="9" name="Picture 8" descr="GMO_soybean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0910" y="3688541"/>
            <a:ext cx="2711144" cy="285800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291840" y="778111"/>
            <a:ext cx="520293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What Are Unsaturated Fats? (2:11)</a:t>
            </a:r>
          </a:p>
          <a:p>
            <a:r>
              <a:rPr lang="en-US" u="sng" dirty="0">
                <a:hlinkClick r:id="rId4"/>
              </a:rPr>
              <a:t>http://www.youtube.com/watch?v=XjZ60fcIPBg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Monounsaturated</a:t>
            </a:r>
            <a:r>
              <a:rPr lang="en-US" dirty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Polyunsaturated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Font typeface="Wingdings" charset="2"/>
              <a:buChar char="v"/>
            </a:pPr>
            <a:r>
              <a:rPr lang="en-US" dirty="0"/>
              <a:t>Olive oil</a:t>
            </a:r>
          </a:p>
          <a:p>
            <a:pPr>
              <a:buFont typeface="Wingdings" charset="2"/>
              <a:buChar char="v"/>
            </a:pPr>
            <a:r>
              <a:rPr lang="en-US" dirty="0"/>
              <a:t>Canola oil</a:t>
            </a:r>
          </a:p>
          <a:p>
            <a:pPr>
              <a:buFont typeface="Wingdings" charset="2"/>
              <a:buChar char="v"/>
            </a:pPr>
            <a:r>
              <a:rPr lang="en-US" dirty="0"/>
              <a:t>Peanut oil</a:t>
            </a:r>
          </a:p>
          <a:p>
            <a:pPr>
              <a:buFont typeface="Wingdings" charset="2"/>
              <a:buChar char="v"/>
            </a:pPr>
            <a:r>
              <a:rPr lang="en-US" dirty="0"/>
              <a:t>Sunflower oil</a:t>
            </a:r>
          </a:p>
          <a:p>
            <a:pPr>
              <a:buFont typeface="Wingdings" charset="2"/>
              <a:buChar char="v"/>
            </a:pPr>
            <a:r>
              <a:rPr lang="en-US" dirty="0"/>
              <a:t>Sesame oil</a:t>
            </a:r>
          </a:p>
          <a:p>
            <a:pPr>
              <a:buFont typeface="Wingdings" charset="2"/>
              <a:buChar char="v"/>
            </a:pPr>
            <a:r>
              <a:rPr lang="en-US" dirty="0"/>
              <a:t>Avocados</a:t>
            </a:r>
          </a:p>
          <a:p>
            <a:pPr>
              <a:buFont typeface="Wingdings" charset="2"/>
              <a:buChar char="v"/>
            </a:pPr>
            <a:r>
              <a:rPr lang="en-US" dirty="0"/>
              <a:t>Peanut Butter</a:t>
            </a:r>
          </a:p>
          <a:p>
            <a:pPr>
              <a:buFont typeface="Wingdings" charset="2"/>
              <a:buChar char="v"/>
            </a:pPr>
            <a:r>
              <a:rPr lang="en-US" dirty="0"/>
              <a:t>Nuts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 typeface="Wingdings" charset="2"/>
              <a:buChar char="v"/>
            </a:pPr>
            <a:r>
              <a:rPr lang="en-US" dirty="0"/>
              <a:t>Soybean oil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charset="2"/>
              <a:buChar char="v"/>
            </a:pPr>
            <a:r>
              <a:rPr lang="en-US" dirty="0"/>
              <a:t>Corn oil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charset="2"/>
              <a:buChar char="v"/>
            </a:pPr>
            <a:r>
              <a:rPr lang="en-US" dirty="0"/>
              <a:t>Safflower oil</a:t>
            </a:r>
          </a:p>
          <a:p>
            <a:endParaRPr lang="en-US" dirty="0"/>
          </a:p>
        </p:txBody>
      </p:sp>
      <p:pic>
        <p:nvPicPr>
          <p:cNvPr id="7" name="Picture 6" descr="u1293673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4354" y="1892654"/>
            <a:ext cx="967815" cy="2892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22376" y="2559417"/>
            <a:ext cx="7772400" cy="811568"/>
          </a:xfrm>
        </p:spPr>
        <p:txBody>
          <a:bodyPr/>
          <a:lstStyle/>
          <a:p>
            <a:r>
              <a:rPr lang="en-US" dirty="0" smtClean="0"/>
              <a:t>Omega-3 Fatty Acids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76" y="3685031"/>
            <a:ext cx="7772400" cy="2662305"/>
          </a:xfrm>
        </p:spPr>
        <p:txBody>
          <a:bodyPr>
            <a:norm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buFont typeface="Wingdings" charset="2"/>
              <a:buChar char="u"/>
            </a:pPr>
            <a:r>
              <a:rPr lang="en-US" sz="2400" dirty="0" smtClean="0"/>
              <a:t>Fish – albacore tuna, salmon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Wingdings" charset="2"/>
              <a:buChar char="u"/>
            </a:pPr>
            <a:r>
              <a:rPr lang="en-US" sz="2400" dirty="0" smtClean="0"/>
              <a:t>Soybeans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Wingdings" charset="2"/>
              <a:buChar char="u"/>
            </a:pPr>
            <a:r>
              <a:rPr lang="en-US" sz="2400" dirty="0" smtClean="0"/>
              <a:t>Walnuts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Wingdings" charset="2"/>
              <a:buChar char="u"/>
            </a:pPr>
            <a:r>
              <a:rPr lang="en-US" sz="2400" dirty="0" smtClean="0"/>
              <a:t>Flaxseeds</a:t>
            </a:r>
            <a:endParaRPr lang="en-US" sz="2400" dirty="0"/>
          </a:p>
        </p:txBody>
      </p:sp>
      <p:pic>
        <p:nvPicPr>
          <p:cNvPr id="8" name="Picture 7" descr="i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4052" y="460610"/>
            <a:ext cx="2510723" cy="209880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525780" y="909848"/>
            <a:ext cx="5458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Omega 3's Help You Burn Fat (3:37)</a:t>
            </a:r>
          </a:p>
          <a:p>
            <a:r>
              <a:rPr lang="en-US" u="sng" dirty="0">
                <a:hlinkClick r:id="rId4"/>
              </a:rPr>
              <a:t>http://www.youtube.com/watch?v=9Tcnn7Yyp6k</a:t>
            </a:r>
            <a:r>
              <a:rPr lang="en-US" dirty="0"/>
              <a:t> </a:t>
            </a:r>
          </a:p>
          <a:p>
            <a:r>
              <a:rPr lang="en-US" dirty="0"/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22376" y="1493330"/>
            <a:ext cx="7772400" cy="1828800"/>
          </a:xfrm>
        </p:spPr>
        <p:txBody>
          <a:bodyPr/>
          <a:lstStyle/>
          <a:p>
            <a:r>
              <a:rPr lang="en-US" dirty="0" smtClean="0"/>
              <a:t>Bad Fats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1615720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  <a:spcAft>
                <a:spcPts val="600"/>
              </a:spcAft>
              <a:buFont typeface="Wingdings" charset="2"/>
              <a:buChar char="u"/>
            </a:pPr>
            <a:r>
              <a:rPr lang="en-US" sz="3200" dirty="0" smtClean="0"/>
              <a:t>Saturated</a:t>
            </a:r>
          </a:p>
          <a:p>
            <a:pPr algn="l">
              <a:spcBef>
                <a:spcPts val="600"/>
              </a:spcBef>
              <a:spcAft>
                <a:spcPts val="600"/>
              </a:spcAft>
              <a:buFont typeface="Wingdings" charset="2"/>
              <a:buChar char="u"/>
            </a:pPr>
            <a:r>
              <a:rPr lang="en-US" sz="3200" dirty="0" smtClean="0"/>
              <a:t>Trans-fatty acids</a:t>
            </a:r>
            <a:endParaRPr lang="en-US" sz="3200" dirty="0"/>
          </a:p>
        </p:txBody>
      </p:sp>
      <p:pic>
        <p:nvPicPr>
          <p:cNvPr id="6" name="Picture 5" descr="5791c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4302" y="794829"/>
            <a:ext cx="2234172" cy="2234172"/>
          </a:xfrm>
          <a:prstGeom prst="rect">
            <a:avLst/>
          </a:prstGeom>
        </p:spPr>
      </p:pic>
      <p:pic>
        <p:nvPicPr>
          <p:cNvPr id="8" name="Picture 7" descr="2313801166_f2927b96f8-250x18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7326" y="3685032"/>
            <a:ext cx="3507449" cy="26235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391</TotalTime>
  <Words>533</Words>
  <Application>Microsoft Office PowerPoint</Application>
  <PresentationFormat>On-screen Show (4:3)</PresentationFormat>
  <Paragraphs>116</Paragraphs>
  <Slides>17</Slides>
  <Notes>1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Aspect</vt:lpstr>
      <vt:lpstr>Lipids/Fats Chapter 16</vt:lpstr>
      <vt:lpstr>What are Lipids?</vt:lpstr>
      <vt:lpstr>Triglycerides</vt:lpstr>
      <vt:lpstr>Structure of Triglycerides</vt:lpstr>
      <vt:lpstr>Saturated and Unsaturated Fat</vt:lpstr>
      <vt:lpstr>Good Fats</vt:lpstr>
      <vt:lpstr>PowerPoint Presentation</vt:lpstr>
      <vt:lpstr>Omega-3 Fatty Acids</vt:lpstr>
      <vt:lpstr>Bad Fats</vt:lpstr>
      <vt:lpstr>Saturated</vt:lpstr>
      <vt:lpstr>Trans Fat &amp; Hydrogenated Fats</vt:lpstr>
      <vt:lpstr>Trans Fat foods</vt:lpstr>
      <vt:lpstr>Cholesterol</vt:lpstr>
      <vt:lpstr>Recommended Daily Amount (RDA)</vt:lpstr>
      <vt:lpstr>Fat Deficiencies</vt:lpstr>
      <vt:lpstr>Fat Excess</vt:lpstr>
      <vt:lpstr>Fat Facts</vt:lpstr>
    </vt:vector>
  </TitlesOfParts>
  <Company>Central Bucks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Fats</dc:title>
  <dc:creator>Denise Ericsson</dc:creator>
  <cp:lastModifiedBy>ERICSSON, DENISE</cp:lastModifiedBy>
  <cp:revision>18</cp:revision>
  <cp:lastPrinted>2013-08-26T19:48:14Z</cp:lastPrinted>
  <dcterms:created xsi:type="dcterms:W3CDTF">2013-07-09T18:25:59Z</dcterms:created>
  <dcterms:modified xsi:type="dcterms:W3CDTF">2013-09-26T20:22:43Z</dcterms:modified>
</cp:coreProperties>
</file>